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anose="020B0604020202020204" charset="-18"/>
      <p:regular r:id="rId12"/>
      <p:bold r:id="rId13"/>
    </p:embeddedFont>
    <p:embeddedFont>
      <p:font typeface="Patrick Hand" panose="020B0604020202020204" charset="-18"/>
      <p:regular r:id="rId14"/>
    </p:embeddedFont>
    <p:embeddedFont>
      <p:font typeface="Tino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b1117b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b1117bb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4b1117bb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4b1117bb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4b1117bb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4b1117bb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4b1117b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4b1117bb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4b1117b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4b1117bb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b1117bb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b1117bb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4b1117b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4b1117bb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4b1117bb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4b1117bb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LE8TVQRzX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nciklopedija.hr/Natuknica.aspx?ID=266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23136ae-5377-450f-93f9-11befcd0e5c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100">
                <a:latin typeface="Patrick Hand"/>
                <a:ea typeface="Patrick Hand"/>
                <a:cs typeface="Patrick Hand"/>
                <a:sym typeface="Patrick Hand"/>
              </a:rPr>
              <a:t>RIMSKO CARSTVO</a:t>
            </a:r>
            <a:endParaRPr sz="61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27.g. pr. Krista - 476. g.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latin typeface="Patrick Hand"/>
                <a:ea typeface="Patrick Hand"/>
                <a:cs typeface="Patrick Hand"/>
                <a:sym typeface="Patrick Hand"/>
              </a:rPr>
              <a:t>Ponovimo</a:t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556175" y="1378825"/>
            <a:ext cx="47340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600"/>
              </a:spcBef>
              <a:spcAft>
                <a:spcPts val="0"/>
              </a:spcAft>
              <a:buSzPts val="2000"/>
              <a:buFont typeface="Patrick Hand"/>
              <a:buAutoNum type="arabicPeriod"/>
            </a:pPr>
            <a:r>
              <a:rPr lang="hr" sz="2000" dirty="0">
                <a:latin typeface="Patrick Hand"/>
                <a:ea typeface="Patrick Hand"/>
                <a:cs typeface="Patrick Hand"/>
                <a:sym typeface="Patrick Hand"/>
              </a:rPr>
              <a:t>Kada je osnovan Rim?</a:t>
            </a:r>
            <a:endParaRPr sz="20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AutoNum type="arabicPeriod"/>
            </a:pPr>
            <a:r>
              <a:rPr lang="hr" sz="2000" dirty="0">
                <a:latin typeface="Patrick Hand"/>
                <a:ea typeface="Patrick Hand"/>
                <a:cs typeface="Patrick Hand"/>
                <a:sym typeface="Patrick Hand"/>
              </a:rPr>
              <a:t>U kojem stoljeću Rimljani postaju “gospodari Sredozemlja”?</a:t>
            </a:r>
            <a:endParaRPr sz="20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AutoNum type="arabicPeriod"/>
            </a:pPr>
            <a:r>
              <a:rPr lang="hr" sz="2000" dirty="0">
                <a:latin typeface="Patrick Hand"/>
                <a:ea typeface="Patrick Hand"/>
                <a:cs typeface="Patrick Hand"/>
                <a:sym typeface="Patrick Hand"/>
              </a:rPr>
              <a:t>Što je trijumvirat?</a:t>
            </a:r>
            <a:endParaRPr sz="20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AutoNum type="arabicPeriod"/>
            </a:pPr>
            <a:r>
              <a:rPr lang="hr" sz="2000" dirty="0">
                <a:latin typeface="Patrick Hand"/>
                <a:ea typeface="Patrick Hand"/>
                <a:cs typeface="Patrick Hand"/>
                <a:sym typeface="Patrick Hand"/>
              </a:rPr>
              <a:t>Kako je Gaj Oktavijan postao car?</a:t>
            </a:r>
            <a:endParaRPr sz="20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574" y="641300"/>
            <a:ext cx="2077400" cy="35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latin typeface="Patrick Hand"/>
                <a:ea typeface="Patrick Hand"/>
                <a:cs typeface="Patrick Hand"/>
                <a:sym typeface="Patrick Hand"/>
              </a:rPr>
              <a:t>Nakon današnjeg rada moći ćeš:</a:t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imenovati rimske careve i navesti obilježja njihove vladavine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SzPts val="26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objasniti na povijesnom zemljovidu širenje Carstva, te podjelu na zapadni i istočni dio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SzPts val="2600"/>
              <a:buFont typeface="Patrick Hand"/>
              <a:buChar char="-"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objasniti razloge propasti Carstva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Za današnji rad ti je potrebno: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735925" y="1419275"/>
            <a:ext cx="1596600" cy="10287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Patrick Hand"/>
                <a:ea typeface="Patrick Hand"/>
                <a:cs typeface="Patrick Hand"/>
                <a:sym typeface="Patrick Hand"/>
              </a:rPr>
              <a:t>      udžbenik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2486025" y="3238500"/>
            <a:ext cx="4532700" cy="10287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                </a:t>
            </a:r>
            <a:r>
              <a:rPr lang="hr" sz="2400" b="1">
                <a:latin typeface="Patrick Hand"/>
                <a:ea typeface="Patrick Hand"/>
                <a:cs typeface="Patrick Hand"/>
                <a:sym typeface="Patrick Hand"/>
              </a:rPr>
              <a:t>RIMSKO CARSTVO</a:t>
            </a:r>
            <a:endParaRPr sz="2400" b="1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475550" y="1485925"/>
            <a:ext cx="1264500" cy="10287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latin typeface="Patrick Hand"/>
                <a:ea typeface="Patrick Hand"/>
                <a:cs typeface="Patrick Hand"/>
                <a:sym typeface="Patrick Hand"/>
              </a:rPr>
              <a:t>  bilježnica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300800" y="1014425"/>
            <a:ext cx="1521600" cy="10287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latin typeface="Patrick Hand"/>
                <a:ea typeface="Patrick Hand"/>
                <a:cs typeface="Patrick Hand"/>
                <a:sym typeface="Patrick Hand"/>
              </a:rPr>
              <a:t>olovka,gumica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88" name="Google Shape;88;p17"/>
          <p:cNvCxnSpPr/>
          <p:nvPr/>
        </p:nvCxnSpPr>
        <p:spPr>
          <a:xfrm flipH="1">
            <a:off x="7040075" y="3107525"/>
            <a:ext cx="621600" cy="33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7"/>
          <p:cNvSpPr txBox="1"/>
          <p:nvPr/>
        </p:nvSpPr>
        <p:spPr>
          <a:xfrm>
            <a:off x="7350900" y="2571750"/>
            <a:ext cx="1116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napiši naslov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u bilježnicu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556175" y="589350"/>
            <a:ext cx="66168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Uspon i pad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1510900" y="1157250"/>
            <a:ext cx="6662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Rimsko Carstvo nakon uspostave doživljava uspon sve do 2. st.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U 3. st. zadesili su ga brojni građanski ratovi i pokušaji provale duž limesa (granica).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Pojedini carevi su Germanima dozvoljavali  naseljavanje unutar limesa sa zadatkom obrane granica.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1489475" y="632225"/>
            <a:ext cx="5175600" cy="30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endParaRPr lang="hr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endParaRPr lang="hr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U 4. st. car Konstantin premjestio je prijestolnicu na istok u </a:t>
            </a:r>
            <a:r>
              <a:rPr lang="hr" u="sng" dirty="0">
                <a:solidFill>
                  <a:schemeClr val="hlink"/>
                </a:solid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Konstantinopol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.</a:t>
            </a:r>
          </a:p>
          <a:p>
            <a:pPr indent="-457200" algn="just"/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U tom razdoblju Carstvo napadaju </a:t>
            </a:r>
            <a:r>
              <a:rPr lang="hr" u="sng" dirty="0">
                <a:solidFill>
                  <a:schemeClr val="hlink"/>
                </a:solid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Huni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, nomadski narod iz Azije.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/>
            <a:r>
              <a:rPr lang="hr" dirty="0"/>
              <a:t> </a:t>
            </a:r>
            <a:endParaRPr dirty="0"/>
          </a:p>
        </p:txBody>
      </p:sp>
      <p:sp>
        <p:nvSpPr>
          <p:cNvPr id="101" name="Google Shape;101;p19"/>
          <p:cNvSpPr/>
          <p:nvPr/>
        </p:nvSpPr>
        <p:spPr>
          <a:xfrm>
            <a:off x="6407525" y="976700"/>
            <a:ext cx="1993200" cy="932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Koji naziv danas nosi taj grad?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556175" y="480225"/>
            <a:ext cx="20634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Podjela Carstva 395. g.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121600" y="1988325"/>
            <a:ext cx="2497975" cy="2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Car Teodozije podijelio je carstvo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775" y="663050"/>
            <a:ext cx="4155299" cy="361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0"/>
          <p:cNvCxnSpPr/>
          <p:nvPr/>
        </p:nvCxnSpPr>
        <p:spPr>
          <a:xfrm rot="10800000" flipH="1">
            <a:off x="2786075" y="2821775"/>
            <a:ext cx="3488400" cy="1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latin typeface="Patrick Hand"/>
                <a:ea typeface="Patrick Hand"/>
                <a:cs typeface="Patrick Hand"/>
                <a:sym typeface="Patrick Hand"/>
              </a:rPr>
              <a:t>Pad carstva</a:t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476. g. posljednjeg cara Romula Augustula s prijestolja je svrgnuo germanski vojskovođa Odoakar.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457200" algn="just"/>
            <a:r>
              <a:rPr lang="en-GB" dirty="0">
                <a:latin typeface="Patrick Hand"/>
                <a:ea typeface="Patrick Hand"/>
                <a:cs typeface="Patrick Hand"/>
                <a:sym typeface="Patrick Hand"/>
              </a:rPr>
              <a:t>Z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apadno Rimsko Carstvo tako prestaje postojati, dok se Istočno </a:t>
            </a:r>
            <a:r>
              <a:rPr lang="en-GB" dirty="0">
                <a:latin typeface="Patrick Hand"/>
                <a:ea typeface="Patrick Hand"/>
                <a:cs typeface="Patrick Hand"/>
                <a:sym typeface="Patrick Hand"/>
              </a:rPr>
              <a:t>R</a:t>
            </a:r>
            <a:r>
              <a:rPr lang="hr-HR" dirty="0" err="1">
                <a:latin typeface="Patrick Hand"/>
                <a:ea typeface="Patrick Hand"/>
                <a:cs typeface="Patrick Hand"/>
                <a:sym typeface="Patrick Hand"/>
              </a:rPr>
              <a:t>imsko</a:t>
            </a:r>
            <a:r>
              <a:rPr lang="hr-HR" dirty="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Carstvo održalo do sredine 15. stoljeća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Zadatak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556175" y="1378823"/>
            <a:ext cx="6616800" cy="12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hr" dirty="0"/>
              <a:t>Popuni radni listić prema uputama.</a:t>
            </a:r>
            <a:endParaRPr dirty="0"/>
          </a:p>
          <a:p>
            <a:pPr indent="-457200"/>
            <a:r>
              <a:rPr lang="hr" dirty="0"/>
              <a:t>Dodatne sadržaje potraži na </a:t>
            </a:r>
            <a:r>
              <a:rPr lang="hr" u="sng" dirty="0">
                <a:solidFill>
                  <a:schemeClr val="hlink"/>
                </a:solidFill>
                <a:hlinkClick r:id="rId3"/>
              </a:rPr>
              <a:t>E-SFERA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889376-A5DF-4CB3-94F7-C92B3A3C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225" y="2571750"/>
            <a:ext cx="1790700" cy="1790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Prikaz na zaslonu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Tinos</vt:lpstr>
      <vt:lpstr>Patrick Hand</vt:lpstr>
      <vt:lpstr>Oswald</vt:lpstr>
      <vt:lpstr>Quintus template</vt:lpstr>
      <vt:lpstr>RIMSKO CARSTVO</vt:lpstr>
      <vt:lpstr>Ponovimo</vt:lpstr>
      <vt:lpstr>Nakon današnjeg rada moći ćeš:</vt:lpstr>
      <vt:lpstr>Za današnji rad ti je potrebno:</vt:lpstr>
      <vt:lpstr>Uspon i pad</vt:lpstr>
      <vt:lpstr>PowerPoint prezentacija</vt:lpstr>
      <vt:lpstr>Podjela Carstva 395. g.</vt:lpstr>
      <vt:lpstr>Pad carstva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RIMSKO CARSTVO</dc:title>
  <cp:lastModifiedBy>Deniver Vukelić</cp:lastModifiedBy>
  <cp:revision>1</cp:revision>
  <dcterms:modified xsi:type="dcterms:W3CDTF">2020-05-05T16:30:43Z</dcterms:modified>
</cp:coreProperties>
</file>